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2"/>
  </p:notesMasterIdLst>
  <p:sldIdLst>
    <p:sldId id="256" r:id="rId2"/>
    <p:sldId id="259" r:id="rId3"/>
    <p:sldId id="262" r:id="rId4"/>
    <p:sldId id="261" r:id="rId5"/>
    <p:sldId id="267" r:id="rId6"/>
    <p:sldId id="273" r:id="rId7"/>
    <p:sldId id="269" r:id="rId8"/>
    <p:sldId id="272" r:id="rId9"/>
    <p:sldId id="276" r:id="rId10"/>
    <p:sldId id="278" r:id="rId11"/>
    <p:sldId id="280" r:id="rId12"/>
    <p:sldId id="277" r:id="rId13"/>
    <p:sldId id="270" r:id="rId14"/>
    <p:sldId id="283" r:id="rId15"/>
    <p:sldId id="271" r:id="rId16"/>
    <p:sldId id="284" r:id="rId17"/>
    <p:sldId id="285" r:id="rId18"/>
    <p:sldId id="282" r:id="rId19"/>
    <p:sldId id="275" r:id="rId20"/>
    <p:sldId id="26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D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58" autoAdjust="0"/>
  </p:normalViewPr>
  <p:slideViewPr>
    <p:cSldViewPr>
      <p:cViewPr varScale="1">
        <p:scale>
          <a:sx n="98" d="100"/>
          <a:sy n="98" d="100"/>
        </p:scale>
        <p:origin x="-99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1734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4BFFD-A021-4EB6-B277-06DFD0F7E95B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7C9BC-8817-430E-9FC5-C83B39DD7E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data I used was the </a:t>
            </a:r>
            <a:r>
              <a:rPr lang="en-US" sz="1200" dirty="0" smtClean="0"/>
              <a:t>Clinical </a:t>
            </a:r>
            <a:r>
              <a:rPr lang="en-US" sz="1200" dirty="0" err="1" smtClean="0"/>
              <a:t>cutaneous</a:t>
            </a:r>
            <a:r>
              <a:rPr lang="en-US" sz="1200" dirty="0" smtClean="0"/>
              <a:t> melanoma cross-sectional patient data from TCGA..</a:t>
            </a:r>
            <a:r>
              <a:rPr lang="en-US" sz="1200" baseline="0" dirty="0" smtClean="0"/>
              <a:t> And I o</a:t>
            </a:r>
            <a:r>
              <a:rPr lang="en-US" sz="1200" dirty="0" smtClean="0"/>
              <a:t>btained it directly from the Genomic Data Commons portal.</a:t>
            </a:r>
            <a:r>
              <a:rPr lang="en-US" sz="1200" baseline="0" dirty="0" smtClean="0"/>
              <a:t> 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I then analyzed it using </a:t>
            </a:r>
            <a:r>
              <a:rPr lang="en-US" sz="1200" baseline="0" dirty="0" err="1" smtClean="0"/>
              <a:t>cbioportal</a:t>
            </a:r>
            <a:r>
              <a:rPr lang="en-US" sz="1200" baseline="0" dirty="0" smtClean="0"/>
              <a:t> and I selected only driver mutations by excluding mutations of unknown significance 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I also excluded mutations that occurred in less than 5% of the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</a:t>
            </a:r>
            <a:r>
              <a:rPr lang="en-US" baseline="0" dirty="0" smtClean="0"/>
              <a:t> I did a literature review to identify already known drivers –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I learned that </a:t>
            </a:r>
            <a:r>
              <a:rPr lang="en-US" sz="1200" dirty="0" smtClean="0"/>
              <a:t>Most models show that founder </a:t>
            </a:r>
            <a:r>
              <a:rPr lang="en-US" sz="1200" b="1" i="1" dirty="0" smtClean="0"/>
              <a:t>BRAF</a:t>
            </a:r>
            <a:r>
              <a:rPr lang="en-US" sz="1200" dirty="0" smtClean="0"/>
              <a:t> or </a:t>
            </a:r>
            <a:r>
              <a:rPr lang="en-US" sz="1200" b="1" i="1" dirty="0" smtClean="0"/>
              <a:t>NRAS</a:t>
            </a:r>
            <a:r>
              <a:rPr lang="en-US" sz="1200" dirty="0" smtClean="0"/>
              <a:t> mutations are often first detected in precursor lesions that give rise to melanoma by accumulation of additional mutations</a:t>
            </a:r>
          </a:p>
          <a:p>
            <a:endParaRPr lang="en-US" sz="1200" dirty="0" smtClean="0"/>
          </a:p>
          <a:p>
            <a:r>
              <a:rPr lang="en-US" sz="1200" dirty="0" smtClean="0"/>
              <a:t>So based on</a:t>
            </a:r>
            <a:r>
              <a:rPr lang="en-US" sz="1200" baseline="0" dirty="0" smtClean="0"/>
              <a:t> the literature review and the </a:t>
            </a:r>
            <a:r>
              <a:rPr lang="en-US" sz="1200" baseline="0" dirty="0" err="1" smtClean="0"/>
              <a:t>cbioportal</a:t>
            </a:r>
            <a:r>
              <a:rPr lang="en-US" sz="1200" baseline="0" dirty="0" smtClean="0"/>
              <a:t> analysis of my data I compiled a short list of potential melanoma drivers that I would be using as the events in my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</a:t>
            </a:r>
            <a:r>
              <a:rPr lang="en-US" baseline="0" dirty="0" smtClean="0"/>
              <a:t> is the R code for steps 1 and 2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first installed the </a:t>
            </a:r>
            <a:r>
              <a:rPr lang="en-US" baseline="0" dirty="0" err="1" smtClean="0"/>
              <a:t>TCGAbiolinks</a:t>
            </a:r>
            <a:r>
              <a:rPr lang="en-US" baseline="0" dirty="0" smtClean="0"/>
              <a:t> and TRONCO libraries which are both part of the </a:t>
            </a:r>
            <a:r>
              <a:rPr lang="en-US" baseline="0" dirty="0" err="1" smtClean="0"/>
              <a:t>bioconductor</a:t>
            </a:r>
            <a:r>
              <a:rPr lang="en-US" baseline="0" dirty="0" smtClean="0"/>
              <a:t> package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I imported the MAF file using the </a:t>
            </a:r>
            <a:r>
              <a:rPr lang="en-US" baseline="0" dirty="0" err="1" smtClean="0"/>
              <a:t>TCGAbiolinks</a:t>
            </a:r>
            <a:r>
              <a:rPr lang="en-US" baseline="0" dirty="0" smtClean="0"/>
              <a:t> function which directly imports it from genomic data commons portal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I imported that file into the required </a:t>
            </a:r>
            <a:r>
              <a:rPr lang="en-US" baseline="0" dirty="0" err="1" smtClean="0"/>
              <a:t>tronco</a:t>
            </a:r>
            <a:r>
              <a:rPr lang="en-US" baseline="0" dirty="0" smtClean="0"/>
              <a:t> package binary matrix format by using the </a:t>
            </a:r>
            <a:r>
              <a:rPr lang="en-US" baseline="0" dirty="0" err="1" smtClean="0"/>
              <a:t>tronco</a:t>
            </a:r>
            <a:r>
              <a:rPr lang="en-US" baseline="0" dirty="0" smtClean="0"/>
              <a:t> function import.maf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then filtered the data by using the list of drivers that I had compiled to select for the event that I would be using in the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I printed the </a:t>
            </a:r>
            <a:r>
              <a:rPr lang="en-US" dirty="0" err="1" smtClean="0"/>
              <a:t>oncoprint</a:t>
            </a:r>
            <a:r>
              <a:rPr lang="en-US" dirty="0" smtClean="0"/>
              <a:t> to get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visualzation</a:t>
            </a:r>
            <a:r>
              <a:rPr lang="en-US" baseline="0" dirty="0" smtClean="0"/>
              <a:t> of my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</a:t>
            </a:r>
            <a:r>
              <a:rPr lang="en-US" baseline="0" dirty="0" smtClean="0"/>
              <a:t> included this to show more detail – here the </a:t>
            </a:r>
            <a:r>
              <a:rPr lang="en-US" baseline="0" dirty="0" err="1" smtClean="0"/>
              <a:t>oncoprint</a:t>
            </a:r>
            <a:r>
              <a:rPr lang="en-US" baseline="0" dirty="0" smtClean="0"/>
              <a:t> show the data broken down by mutation type – which is too hard to read 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Here is the output of my model..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smtClean="0"/>
              <a:t>model clearly shows NRAS and BRAF as being mutually exclusive which is consistent with the literature – and also the data – and you can see how both NRAS and BRAF are the initiating mutations.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also noted from the literature that NRAS mutations in Melanoma (as opposed to BRAF) often led to a higher mutation load, and a worse prognosis.  (RAS targeting treatments, MEK inhibitors etc. – however NRAS targeted drugs have little success) – NRAS mutations occur in 15-25% of all melanomas despite sun exposure (BRAF is more common in sun exposed individuals)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from the output we can infer the progression of these mutations;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this mutation leads to this mutation which leads to this mutation, etc. Basically each node represents a driver mutation which leads to or points to additional mutations </a:t>
            </a:r>
          </a:p>
          <a:p>
            <a:endParaRPr lang="en-US" baseline="0" dirty="0" smtClean="0"/>
          </a:p>
          <a:p>
            <a:r>
              <a:rPr lang="en-US" dirty="0" smtClean="0"/>
              <a:t>BRAF Treatments - combination treatment with BRAF inhibitors and MEK inhibitors with –</a:t>
            </a:r>
            <a:r>
              <a:rPr lang="en-US" baseline="0" dirty="0" smtClean="0"/>
              <a:t> effective however, vast majority have relapse due to acquired resistance, Immunotherapy</a:t>
            </a:r>
          </a:p>
          <a:p>
            <a:r>
              <a:rPr lang="en-US" b="0" baseline="0" dirty="0" smtClean="0"/>
              <a:t>NRAS treatments – Immunotherapy </a:t>
            </a:r>
          </a:p>
          <a:p>
            <a:endParaRPr lang="en-US" b="0" baseline="0" dirty="0" smtClean="0"/>
          </a:p>
          <a:p>
            <a:r>
              <a:rPr lang="en-US" baseline="0" dirty="0" smtClean="0"/>
              <a:t>TERT </a:t>
            </a:r>
            <a:r>
              <a:rPr lang="en-US" baseline="0" dirty="0" err="1" smtClean="0"/>
              <a:t>promotor</a:t>
            </a:r>
            <a:r>
              <a:rPr lang="en-US" baseline="0" dirty="0" smtClean="0"/>
              <a:t> mutations occurred in 71% of sample (higher than BRAF and NRAS!) and found in both patients with BRAF and with NRAS- Society for Huang, F. Translational </a:t>
            </a:r>
            <a:r>
              <a:rPr lang="en-US" baseline="0" dirty="0" err="1" smtClean="0"/>
              <a:t>Onconoly</a:t>
            </a:r>
            <a:r>
              <a:rPr lang="en-US" baseline="0" dirty="0" smtClean="0"/>
              <a:t>, Jan 2019</a:t>
            </a:r>
          </a:p>
          <a:p>
            <a:endParaRPr lang="en-US" baseline="0" dirty="0" smtClean="0"/>
          </a:p>
          <a:p>
            <a:pPr lvl="0"/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</a:t>
            </a:r>
            <a:r>
              <a:rPr lang="en-US" baseline="0" dirty="0" smtClean="0"/>
              <a:t> the output of the refined model using the additional insights based on the previous graph and the additional possible drivers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I kept my model pretty simple,</a:t>
            </a:r>
            <a:r>
              <a:rPr lang="en-US" baseline="0" dirty="0" smtClean="0"/>
              <a:t> there is probably a lot more information that can be </a:t>
            </a:r>
            <a:r>
              <a:rPr lang="en-US" baseline="0" dirty="0" err="1" smtClean="0"/>
              <a:t>infered</a:t>
            </a:r>
            <a:r>
              <a:rPr lang="en-US" baseline="0" dirty="0" smtClean="0"/>
              <a:t> from the data –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I were to do a full analysis I would want to curate my data more by..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my R code</a:t>
            </a:r>
            <a:r>
              <a:rPr lang="en-US" baseline="0" dirty="0" smtClean="0"/>
              <a:t> for the model.. This is pretty much everything, so it was fairly simple and the TRONCO package was pretty user friendly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i="1" dirty="0" smtClean="0">
                <a:solidFill>
                  <a:srgbClr val="7030A0"/>
                </a:solidFill>
              </a:rPr>
              <a:t>Here is just a quick overview of what I will be discussing -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Now I will move on to briefly</a:t>
            </a:r>
            <a:r>
              <a:rPr lang="en-US" baseline="0" dirty="0" smtClean="0"/>
              <a:t> review cancer progression models..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I used the CAPRI model to run a progression inference on cross sectional melanoma</a:t>
            </a:r>
            <a:r>
              <a:rPr lang="en-US" i="1" baseline="0" dirty="0" smtClean="0"/>
              <a:t> data that I obtained from TCGA </a:t>
            </a:r>
          </a:p>
          <a:p>
            <a:endParaRPr lang="en-US" i="1" baseline="0" dirty="0" smtClean="0"/>
          </a:p>
          <a:p>
            <a:r>
              <a:rPr lang="en-US" i="1" baseline="0" dirty="0" smtClean="0"/>
              <a:t>Before I get into my model, I wanted to just quickly review the CAPRI model..</a:t>
            </a:r>
          </a:p>
          <a:p>
            <a:pPr lvl="1"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b="1" dirty="0" smtClean="0"/>
              <a:t> Step 1</a:t>
            </a:r>
            <a:r>
              <a:rPr lang="en-US" sz="1600" dirty="0" smtClean="0"/>
              <a:t>: Data input </a:t>
            </a:r>
            <a:r>
              <a:rPr lang="en-US" sz="1400" dirty="0" smtClean="0"/>
              <a:t>(this is a MAF or </a:t>
            </a:r>
            <a:r>
              <a:rPr lang="en-US" sz="1400" dirty="0" err="1" smtClean="0"/>
              <a:t>Gistic</a:t>
            </a:r>
            <a:r>
              <a:rPr lang="en-US" sz="1400" dirty="0" smtClean="0"/>
              <a:t> file)</a:t>
            </a:r>
            <a:endParaRPr lang="en-US" sz="1600" dirty="0" smtClean="0"/>
          </a:p>
          <a:p>
            <a:pPr lvl="1"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b="1" dirty="0" smtClean="0"/>
              <a:t> Step 2</a:t>
            </a:r>
            <a:r>
              <a:rPr lang="en-US" sz="1600" dirty="0" smtClean="0"/>
              <a:t>: Preprocessing – you want to further refine your data based on certain hypothesis or a </a:t>
            </a:r>
            <a:r>
              <a:rPr lang="en-US" sz="1600" dirty="0" err="1" smtClean="0"/>
              <a:t>curated</a:t>
            </a:r>
            <a:r>
              <a:rPr lang="en-US" sz="1600" dirty="0" smtClean="0"/>
              <a:t> list of events etc. Also your data needs to be an m x n Boolean matrix</a:t>
            </a:r>
            <a:r>
              <a:rPr lang="en-US" sz="1600" baseline="0" dirty="0" smtClean="0"/>
              <a:t> – which the TRONCO package has a built in function which formats your file for you</a:t>
            </a:r>
            <a:endParaRPr lang="en-US" sz="1600" dirty="0" smtClean="0"/>
          </a:p>
          <a:p>
            <a:pPr lvl="1"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b="1" dirty="0" smtClean="0"/>
              <a:t> Step 3 4,</a:t>
            </a:r>
            <a:r>
              <a:rPr lang="en-US" sz="1600" b="1" baseline="0" dirty="0" smtClean="0"/>
              <a:t> 5 – </a:t>
            </a:r>
            <a:r>
              <a:rPr lang="en-US" sz="1600" b="0" baseline="0" dirty="0" smtClean="0"/>
              <a:t>constructs your graph based on the causal relationships of the events in your data</a:t>
            </a:r>
            <a:endParaRPr lang="en-US" sz="1600" b="1" baseline="0" dirty="0" smtClean="0"/>
          </a:p>
          <a:p>
            <a:pPr lvl="1"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b="1" dirty="0" smtClean="0"/>
              <a:t>Step 6</a:t>
            </a:r>
            <a:r>
              <a:rPr lang="en-US" sz="1600" dirty="0" smtClean="0"/>
              <a:t>: uses </a:t>
            </a:r>
            <a:r>
              <a:rPr lang="en-US" sz="1600" dirty="0" err="1" smtClean="0"/>
              <a:t>maximume</a:t>
            </a:r>
            <a:r>
              <a:rPr lang="en-US" sz="1600" dirty="0" smtClean="0"/>
              <a:t> likelihood fit with bootstrapping – to reduce errors and spurious hits to further refine your output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7C9BC-8817-430E-9FC5-C83B39DD7EB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AA09FB6-54C2-4A89-B4D8-9CCC7B3D1E5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756FFD9-EE3B-408A-ACD7-CBEA7BB666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rtal.gdc.cancer.gov/" TargetMode="External"/><Relationship Id="rId4" Type="http://schemas.openxmlformats.org/officeDocument/2006/relationships/hyperlink" Target="http://www.cbioportal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56/nejmoa1502583" TargetMode="External"/><Relationship Id="rId3" Type="http://schemas.openxmlformats.org/officeDocument/2006/relationships/hyperlink" Target="https://doi.org/10.1016/j.jid.2019.01.027" TargetMode="External"/><Relationship Id="rId7" Type="http://schemas.openxmlformats.org/officeDocument/2006/relationships/hyperlink" Target="https://doi.org/10.1093/bioinformatics/btv296" TargetMode="External"/><Relationship Id="rId2" Type="http://schemas.openxmlformats.org/officeDocument/2006/relationships/hyperlink" Target="https://doi.org/10.1038/s41467-018-05063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098/rsob.190297" TargetMode="External"/><Relationship Id="rId5" Type="http://schemas.openxmlformats.org/officeDocument/2006/relationships/hyperlink" Target="https://www.sciencedirect.com/science/article/pii/S0092867412007787" TargetMode="External"/><Relationship Id="rId4" Type="http://schemas.openxmlformats.org/officeDocument/2006/relationships/hyperlink" Target="https://doi-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3048000"/>
            <a:ext cx="6705600" cy="990600"/>
          </a:xfrm>
        </p:spPr>
        <p:txBody>
          <a:bodyPr>
            <a:normAutofit/>
          </a:bodyPr>
          <a:lstStyle/>
          <a:p>
            <a:pPr lvl="0" algn="ctr"/>
            <a:r>
              <a:rPr lang="en-US" sz="3200" dirty="0" smtClean="0"/>
              <a:t>Melanoma Cancer Progression Model: </a:t>
            </a:r>
            <a:br>
              <a:rPr lang="en-US" sz="3200" dirty="0" smtClean="0"/>
            </a:br>
            <a:r>
              <a:rPr lang="en-US" sz="2400" dirty="0" smtClean="0"/>
              <a:t>using Capri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5334000"/>
            <a:ext cx="4343400" cy="6858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Jessie Bologna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NYU – Bioinformatics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Dec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800" dirty="0" smtClean="0"/>
              <a:t>CAPRI Melanoma Data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l="410" t="12718" r="58361" b="16273"/>
          <a:stretch>
            <a:fillRect/>
          </a:stretch>
        </p:blipFill>
        <p:spPr bwMode="auto">
          <a:xfrm>
            <a:off x="762000" y="2362200"/>
            <a:ext cx="7239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19800" y="640080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4"/>
              </a:rPr>
              <a:t>http://www.cbioportal.org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6002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Input Data - </a:t>
            </a:r>
            <a:r>
              <a:rPr lang="en-US" sz="1600" b="1" dirty="0" smtClean="0"/>
              <a:t> </a:t>
            </a:r>
            <a:r>
              <a:rPr lang="en-US" sz="1600" dirty="0" smtClean="0"/>
              <a:t>Clinical </a:t>
            </a:r>
            <a:r>
              <a:rPr lang="en-US" sz="1600" dirty="0" err="1" smtClean="0"/>
              <a:t>cutaneous</a:t>
            </a:r>
            <a:r>
              <a:rPr lang="en-US" sz="1600" dirty="0" smtClean="0"/>
              <a:t> melanoma cross-sectional patient data from TCGA. Obtained directly from the Genomic Data Commons portal </a:t>
            </a:r>
            <a:r>
              <a:rPr lang="en-US" sz="1200" dirty="0" smtClean="0"/>
              <a:t>(</a:t>
            </a:r>
            <a:r>
              <a:rPr lang="en-US" sz="1200" dirty="0" smtClean="0">
                <a:hlinkClick r:id="rId5"/>
              </a:rPr>
              <a:t>https://portal.gdc.cancer.gov/</a:t>
            </a:r>
            <a:r>
              <a:rPr lang="en-US" sz="1200" dirty="0" smtClean="0"/>
              <a:t>)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800" dirty="0" smtClean="0"/>
              <a:t>CAPRI Melanoma Data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09600" y="2057400"/>
            <a:ext cx="7543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2"/>
                </a:solidFill>
              </a:rPr>
              <a:t>Event Selection: Literature review and </a:t>
            </a:r>
            <a:r>
              <a:rPr lang="en-US" dirty="0" err="1" smtClean="0">
                <a:solidFill>
                  <a:schemeClr val="tx2"/>
                </a:solidFill>
              </a:rPr>
              <a:t>Cbioportal</a:t>
            </a:r>
            <a:r>
              <a:rPr lang="en-US" dirty="0" smtClean="0">
                <a:solidFill>
                  <a:schemeClr val="tx2"/>
                </a:solidFill>
              </a:rPr>
              <a:t> analysis - 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/>
              <a:t> Most models show that founder </a:t>
            </a:r>
            <a:r>
              <a:rPr lang="en-US" sz="1600" b="1" i="1" dirty="0" smtClean="0"/>
              <a:t>BRAF</a:t>
            </a:r>
            <a:r>
              <a:rPr lang="en-US" sz="1600" dirty="0" smtClean="0"/>
              <a:t> or </a:t>
            </a:r>
            <a:r>
              <a:rPr lang="en-US" sz="1600" b="1" i="1" dirty="0" smtClean="0"/>
              <a:t>NRAS</a:t>
            </a:r>
            <a:r>
              <a:rPr lang="en-US" sz="1600" dirty="0" smtClean="0"/>
              <a:t> mutations are often first detected in precursor lesions that give rise to melanoma by accumulation of additional mutations(</a:t>
            </a:r>
            <a:r>
              <a:rPr lang="en-US" sz="1600" dirty="0" err="1" smtClean="0"/>
              <a:t>Shain</a:t>
            </a:r>
            <a:r>
              <a:rPr lang="en-US" sz="1600" dirty="0" smtClean="0"/>
              <a:t> et al., 2015).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/>
              <a:t>Mutations noted in literature review and from </a:t>
            </a:r>
            <a:r>
              <a:rPr lang="en-US" sz="1600" dirty="0" err="1" smtClean="0"/>
              <a:t>cbioportal</a:t>
            </a:r>
            <a:r>
              <a:rPr lang="en-US" sz="1600" dirty="0" smtClean="0"/>
              <a:t>: </a:t>
            </a:r>
            <a:r>
              <a:rPr lang="en-US" sz="1400" i="1" dirty="0" smtClean="0"/>
              <a:t>BRAF', 'NRAS', 'PPP6C', 'RAC1', 'PTEN', 'GRIN2A', 'KMT2C', 'TP53', 'TP63', 'NF1', 'KDR', 'CDKN2A', 'AGO2', 'KMT2A', 'MUC16', 'MUC15', 'RASA2', 'RAC1', 'ARID2', 'TERT', 'PI3K', 'KIT', 'MET', 'MAP2K1</a:t>
            </a:r>
            <a:r>
              <a:rPr lang="en-US" sz="1400" dirty="0" smtClean="0"/>
              <a:t>‘ 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800" dirty="0" smtClean="0"/>
              <a:t>CAPRI Melanoma Data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l="14834" t="9492" r="59971" b="50037"/>
          <a:stretch>
            <a:fillRect/>
          </a:stretch>
        </p:blipFill>
        <p:spPr bwMode="auto">
          <a:xfrm>
            <a:off x="685800" y="1676400"/>
            <a:ext cx="769143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800" dirty="0" smtClean="0"/>
              <a:t>CAPRI - </a:t>
            </a:r>
            <a:r>
              <a:rPr lang="en-US" sz="2800" dirty="0" err="1" smtClean="0"/>
              <a:t>Oncoprint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 l="27774" t="51562" r="51206" b="976"/>
          <a:stretch>
            <a:fillRect/>
          </a:stretch>
        </p:blipFill>
        <p:spPr bwMode="auto">
          <a:xfrm>
            <a:off x="609600" y="1524000"/>
            <a:ext cx="7467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800" dirty="0" smtClean="0"/>
              <a:t>CAPRI - </a:t>
            </a:r>
            <a:r>
              <a:rPr lang="en-US" sz="2800" dirty="0" err="1" smtClean="0"/>
              <a:t>Oncoprint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l="25906" t="39492" r="54407" b="10474"/>
          <a:stretch>
            <a:fillRect/>
          </a:stretch>
        </p:blipFill>
        <p:spPr bwMode="auto">
          <a:xfrm>
            <a:off x="304800" y="381000"/>
            <a:ext cx="8305800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800" dirty="0" smtClean="0"/>
              <a:t>CAPRI Model output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l="21835" t="39744" r="50360" b="1282"/>
          <a:stretch>
            <a:fillRect/>
          </a:stretch>
        </p:blipFill>
        <p:spPr bwMode="auto">
          <a:xfrm>
            <a:off x="609600" y="1524000"/>
            <a:ext cx="748694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05800" cy="1020762"/>
          </a:xfrm>
        </p:spPr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400" dirty="0" smtClean="0"/>
              <a:t>Melanoma Progression</a:t>
            </a:r>
            <a:r>
              <a:rPr lang="en-US" dirty="0" smtClean="0"/>
              <a:t> </a:t>
            </a:r>
            <a:r>
              <a:rPr lang="en-US" sz="2400" dirty="0" smtClean="0"/>
              <a:t>additional insights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>
          <a:blip r:embed="rId2" cstate="print"/>
          <a:srcRect l="66667" t="23590" r="15705" b="21026"/>
          <a:stretch>
            <a:fillRect/>
          </a:stretch>
        </p:blipFill>
        <p:spPr bwMode="auto">
          <a:xfrm>
            <a:off x="381000" y="2209800"/>
            <a:ext cx="441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2209800" y="3429000"/>
            <a:ext cx="685800" cy="685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Oval 5"/>
          <p:cNvSpPr/>
          <p:nvPr/>
        </p:nvSpPr>
        <p:spPr>
          <a:xfrm>
            <a:off x="1143000" y="5181600"/>
            <a:ext cx="1143000" cy="1143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Oval 6"/>
          <p:cNvSpPr/>
          <p:nvPr/>
        </p:nvSpPr>
        <p:spPr>
          <a:xfrm>
            <a:off x="838200" y="4114800"/>
            <a:ext cx="685800" cy="685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1447800"/>
            <a:ext cx="3581400" cy="5000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smtClean="0"/>
              <a:t>From the network we can gain additional insights into why the NRAS pathway has a worse long-term survival rate -  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 smtClean="0"/>
              <a:t> MUC16 mutation is associated with tumor mutation burden and its prognostic implications in </a:t>
            </a:r>
            <a:r>
              <a:rPr lang="en-US" sz="1400" dirty="0" err="1" smtClean="0"/>
              <a:t>cutaneous</a:t>
            </a:r>
            <a:r>
              <a:rPr lang="en-US" sz="1400" dirty="0" smtClean="0"/>
              <a:t> melanoma (Wang, et al., 2020).  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 smtClean="0"/>
              <a:t> MUC20 and MUC15 are also part of a local network cluster causing familial </a:t>
            </a:r>
            <a:r>
              <a:rPr lang="en-US" sz="1400" dirty="0" err="1" smtClean="0"/>
              <a:t>hyperphosphatemic</a:t>
            </a:r>
            <a:r>
              <a:rPr lang="en-US" sz="1400" dirty="0" smtClean="0"/>
              <a:t> </a:t>
            </a:r>
            <a:r>
              <a:rPr lang="en-US" sz="1400" dirty="0" err="1" smtClean="0"/>
              <a:t>tumoral</a:t>
            </a:r>
            <a:r>
              <a:rPr lang="en-US" sz="1400" dirty="0" smtClean="0"/>
              <a:t> </a:t>
            </a:r>
            <a:r>
              <a:rPr lang="en-US" sz="1400" dirty="0" err="1" smtClean="0"/>
              <a:t>calcinosis</a:t>
            </a:r>
            <a:r>
              <a:rPr lang="en-US" sz="1400" dirty="0" smtClean="0"/>
              <a:t> (CL:26957). 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 smtClean="0"/>
              <a:t> Anti- CTLA4 has been used as a successful therapy to increase survival in Melanoma (Steinberg, 2020). 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 smtClean="0"/>
              <a:t> RASA2 is included in a local network of </a:t>
            </a:r>
            <a:r>
              <a:rPr lang="en-US" sz="1400" dirty="0" err="1" smtClean="0"/>
              <a:t>oncogenic</a:t>
            </a:r>
            <a:r>
              <a:rPr lang="en-US" sz="1400" dirty="0" smtClean="0"/>
              <a:t> MAPK signaling. 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 smtClean="0"/>
              <a:t> MUC20 is also noted in the </a:t>
            </a:r>
            <a:r>
              <a:rPr lang="en-US" sz="1400" dirty="0" err="1" smtClean="0"/>
              <a:t>reactome</a:t>
            </a:r>
            <a:r>
              <a:rPr lang="en-US" sz="1400" dirty="0" smtClean="0"/>
              <a:t> pathway as activated MET receptor recruits the RAS signaling.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524000"/>
            <a:ext cx="4648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Below is a network from the String database with the top 50 occurring mutations for Melanoma -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020762"/>
          </a:xfrm>
        </p:spPr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000" dirty="0" smtClean="0"/>
              <a:t>CAPRI Model output additional insights 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l="77885" t="41538" r="359" b="6217"/>
          <a:stretch>
            <a:fillRect/>
          </a:stretch>
        </p:blipFill>
        <p:spPr bwMode="auto">
          <a:xfrm>
            <a:off x="838200" y="1371600"/>
            <a:ext cx="6934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sz="3200" dirty="0" smtClean="0"/>
              <a:t>Cancer Evolution: </a:t>
            </a:r>
            <a:r>
              <a:rPr lang="en-US" sz="2800" dirty="0" smtClean="0"/>
              <a:t>Final Thoughts &amp;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7315200" cy="4873752"/>
          </a:xfrm>
        </p:spPr>
        <p:txBody>
          <a:bodyPr>
            <a:normAutofit/>
          </a:bodyPr>
          <a:lstStyle/>
          <a:p>
            <a:r>
              <a:rPr lang="en-US" dirty="0" smtClean="0"/>
              <a:t>More data </a:t>
            </a:r>
            <a:r>
              <a:rPr lang="en-US" dirty="0" err="1" smtClean="0"/>
              <a:t>curation</a:t>
            </a:r>
            <a:r>
              <a:rPr lang="en-US" dirty="0" smtClean="0"/>
              <a:t> is needed- </a:t>
            </a:r>
          </a:p>
          <a:p>
            <a:pPr lvl="1"/>
            <a:r>
              <a:rPr lang="en-US" dirty="0" smtClean="0"/>
              <a:t>Investigate pathway relations</a:t>
            </a:r>
          </a:p>
          <a:p>
            <a:pPr lvl="1"/>
            <a:r>
              <a:rPr lang="en-US" dirty="0" smtClean="0"/>
              <a:t>Patterns, exclusivity etc. </a:t>
            </a:r>
          </a:p>
          <a:p>
            <a:pPr lvl="1"/>
            <a:r>
              <a:rPr lang="en-US" dirty="0" smtClean="0"/>
              <a:t>Different hypotheses</a:t>
            </a:r>
          </a:p>
          <a:p>
            <a:r>
              <a:rPr lang="en-US" dirty="0" smtClean="0"/>
              <a:t>Overall the CAPRI model showed a good progression inference </a:t>
            </a:r>
          </a:p>
          <a:p>
            <a:r>
              <a:rPr lang="en-US" dirty="0" smtClean="0"/>
              <a:t>Can provide important information needed to create/ refine targeted treatment options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 cstate="print"/>
          <a:srcRect l="14834" t="9492" r="60512" b="7886"/>
          <a:stretch>
            <a:fillRect/>
          </a:stretch>
        </p:blipFill>
        <p:spPr bwMode="auto">
          <a:xfrm>
            <a:off x="1295400" y="76200"/>
            <a:ext cx="6172200" cy="642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7315200" cy="4873752"/>
          </a:xfrm>
        </p:spPr>
        <p:txBody>
          <a:bodyPr/>
          <a:lstStyle/>
          <a:p>
            <a:pPr>
              <a:buFont typeface="Courier New" pitchFamily="49" charset="0"/>
              <a:buChar char="o"/>
            </a:pPr>
            <a:r>
              <a:rPr lang="en-US" sz="2200" dirty="0" smtClean="0"/>
              <a:t>Summary of Cancer Evolution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Why it is important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Overview of cancer progression models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Melanoma progression model using CAPRI</a:t>
            </a:r>
          </a:p>
          <a:p>
            <a:pPr>
              <a:buNone/>
            </a:pPr>
            <a:endParaRPr lang="en-US" sz="2200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696200" cy="5483352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500" dirty="0" err="1" smtClean="0"/>
              <a:t>Birkeland</a:t>
            </a:r>
            <a:r>
              <a:rPr lang="en-US" sz="1500" dirty="0" smtClean="0"/>
              <a:t>, E., Zhang, S., </a:t>
            </a:r>
            <a:r>
              <a:rPr lang="en-US" sz="1500" dirty="0" err="1" smtClean="0"/>
              <a:t>Poduval</a:t>
            </a:r>
            <a:r>
              <a:rPr lang="en-US" sz="1500" dirty="0" smtClean="0"/>
              <a:t>, D., </a:t>
            </a:r>
            <a:r>
              <a:rPr lang="en-US" sz="1500" dirty="0" err="1" smtClean="0"/>
              <a:t>Geisler</a:t>
            </a:r>
            <a:r>
              <a:rPr lang="en-US" sz="1500" dirty="0" smtClean="0"/>
              <a:t>, J., </a:t>
            </a:r>
            <a:r>
              <a:rPr lang="en-US" sz="1500" dirty="0" err="1" smtClean="0"/>
              <a:t>Nakken</a:t>
            </a:r>
            <a:r>
              <a:rPr lang="en-US" sz="1500" dirty="0" smtClean="0"/>
              <a:t>, S., </a:t>
            </a:r>
            <a:r>
              <a:rPr lang="en-US" sz="1500" dirty="0" err="1" smtClean="0"/>
              <a:t>Vodak</a:t>
            </a:r>
            <a:r>
              <a:rPr lang="en-US" sz="1500" dirty="0" smtClean="0"/>
              <a:t>, D., Meza-Zepeda, L. A., </a:t>
            </a:r>
            <a:r>
              <a:rPr lang="en-US" sz="1500" dirty="0" err="1" smtClean="0"/>
              <a:t>Hovig</a:t>
            </a:r>
            <a:r>
              <a:rPr lang="en-US" sz="1500" dirty="0" smtClean="0"/>
              <a:t>, E., </a:t>
            </a:r>
            <a:r>
              <a:rPr lang="en-US" sz="1500" dirty="0" err="1" smtClean="0"/>
              <a:t>Myklebost</a:t>
            </a:r>
            <a:r>
              <a:rPr lang="en-US" sz="1500" dirty="0" smtClean="0"/>
              <a:t>, O., 	</a:t>
            </a:r>
            <a:r>
              <a:rPr lang="en-US" sz="1500" dirty="0" err="1" smtClean="0"/>
              <a:t>Knappskog</a:t>
            </a:r>
            <a:r>
              <a:rPr lang="en-US" sz="1500" dirty="0" smtClean="0"/>
              <a:t>, S., &amp; </a:t>
            </a:r>
            <a:r>
              <a:rPr lang="en-US" sz="1500" dirty="0" err="1" smtClean="0"/>
              <a:t>Lønning</a:t>
            </a:r>
            <a:r>
              <a:rPr lang="en-US" sz="1500" dirty="0" smtClean="0"/>
              <a:t>, P. E. (2018). Patterns of genomic evolution in advanced melanoma. </a:t>
            </a:r>
            <a:r>
              <a:rPr lang="en-US" sz="1500" i="1" dirty="0" smtClean="0"/>
              <a:t>Nature 	communications</a:t>
            </a:r>
            <a:r>
              <a:rPr lang="en-US" sz="1500" dirty="0" smtClean="0"/>
              <a:t>, </a:t>
            </a:r>
            <a:r>
              <a:rPr lang="en-US" sz="1500" i="1" dirty="0" smtClean="0"/>
              <a:t>9</a:t>
            </a:r>
            <a:r>
              <a:rPr lang="en-US" sz="1500" dirty="0" smtClean="0"/>
              <a:t>(1), 2665. </a:t>
            </a:r>
            <a:r>
              <a:rPr lang="en-US" sz="1500" u="sng" dirty="0" smtClean="0">
                <a:hlinkClick r:id="rId2"/>
              </a:rPr>
              <a:t>https://doi.org/10.1038/s41467-018-05063-1</a:t>
            </a:r>
            <a:endParaRPr lang="en-US" sz="1500" dirty="0" smtClean="0"/>
          </a:p>
          <a:p>
            <a:pPr>
              <a:spcAft>
                <a:spcPts val="600"/>
              </a:spcAft>
            </a:pPr>
            <a:r>
              <a:rPr lang="en-US" sz="1600" dirty="0" smtClean="0"/>
              <a:t>Davidson, G., </a:t>
            </a:r>
            <a:r>
              <a:rPr lang="en-US" sz="1600" dirty="0" err="1" smtClean="0"/>
              <a:t>Coassolo</a:t>
            </a:r>
            <a:r>
              <a:rPr lang="en-US" sz="1600" dirty="0" smtClean="0"/>
              <a:t>, S., </a:t>
            </a:r>
            <a:r>
              <a:rPr lang="en-US" sz="1600" dirty="0" err="1" smtClean="0"/>
              <a:t>Kieny</a:t>
            </a:r>
            <a:r>
              <a:rPr lang="en-US" sz="1600" dirty="0" smtClean="0"/>
              <a:t>, A., </a:t>
            </a:r>
            <a:r>
              <a:rPr lang="en-US" sz="1600" dirty="0" err="1" smtClean="0"/>
              <a:t>Ennen</a:t>
            </a:r>
            <a:r>
              <a:rPr lang="en-US" sz="1600" dirty="0" smtClean="0"/>
              <a:t>, M., </a:t>
            </a:r>
            <a:r>
              <a:rPr lang="en-US" sz="1600" dirty="0" err="1" smtClean="0"/>
              <a:t>Pencreach</a:t>
            </a:r>
            <a:r>
              <a:rPr lang="en-US" sz="1600" dirty="0" smtClean="0"/>
              <a:t>, E., </a:t>
            </a:r>
            <a:r>
              <a:rPr lang="en-US" sz="1600" dirty="0" err="1" smtClean="0"/>
              <a:t>Malouf</a:t>
            </a:r>
            <a:r>
              <a:rPr lang="en-US" sz="1600" dirty="0" smtClean="0"/>
              <a:t>, G. G., </a:t>
            </a:r>
            <a:r>
              <a:rPr lang="en-US" sz="1600" dirty="0" err="1" smtClean="0"/>
              <a:t>Lipsker</a:t>
            </a:r>
            <a:r>
              <a:rPr lang="en-US" sz="1600" dirty="0" smtClean="0"/>
              <a:t>, D., Davidson, I. (Jan 2019). 	Dynamic Evolution of Clonal Composition and </a:t>
            </a:r>
            <a:r>
              <a:rPr lang="en-US" sz="1600" dirty="0" err="1" smtClean="0"/>
              <a:t>Neoantigen</a:t>
            </a:r>
            <a:r>
              <a:rPr lang="en-US" sz="1600" dirty="0" smtClean="0"/>
              <a:t> Landscape in Recurrent Metastatic Melanoma with a Rare 	Combination of Driver Mutations. </a:t>
            </a:r>
            <a:r>
              <a:rPr lang="en-US" sz="1600" i="1" dirty="0" smtClean="0"/>
              <a:t>Journal of Investigative Dermatology</a:t>
            </a:r>
            <a:r>
              <a:rPr lang="en-US" sz="1600" dirty="0" smtClean="0"/>
              <a:t>, </a:t>
            </a:r>
            <a:r>
              <a:rPr lang="en-US" sz="1600" dirty="0" err="1" smtClean="0"/>
              <a:t>Vol</a:t>
            </a:r>
            <a:r>
              <a:rPr lang="en-US" sz="1600" dirty="0" smtClean="0"/>
              <a:t> 139, Issue 8, 1769-1778.e2,ISSN 0022-	202. Retrieved from </a:t>
            </a:r>
            <a:r>
              <a:rPr lang="en-US" sz="1600" u="sng" dirty="0" smtClean="0">
                <a:hlinkClick r:id="rId3"/>
              </a:rPr>
              <a:t>https://doi.org/10.1016/j.jid.2019.01.027</a:t>
            </a:r>
            <a:endParaRPr lang="en-US" sz="16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/>
              <a:t>Gerashchenko TS, </a:t>
            </a:r>
            <a:r>
              <a:rPr lang="en-US" sz="1600" dirty="0" err="1" smtClean="0"/>
              <a:t>Denisov</a:t>
            </a:r>
            <a:r>
              <a:rPr lang="en-US" sz="1600" dirty="0" smtClean="0"/>
              <a:t> EV, </a:t>
            </a:r>
            <a:r>
              <a:rPr lang="en-US" sz="1600" dirty="0" err="1" smtClean="0"/>
              <a:t>Litviakov</a:t>
            </a:r>
            <a:r>
              <a:rPr lang="en-US" sz="1600" dirty="0" smtClean="0"/>
              <a:t> NV, </a:t>
            </a:r>
            <a:r>
              <a:rPr lang="en-US" sz="1600" dirty="0" err="1" smtClean="0"/>
              <a:t>Zavyalova</a:t>
            </a:r>
            <a:r>
              <a:rPr lang="en-US" sz="1600" dirty="0" smtClean="0"/>
              <a:t> MV, </a:t>
            </a:r>
            <a:r>
              <a:rPr lang="en-US" sz="1600" dirty="0" err="1" smtClean="0"/>
              <a:t>Vtorushin</a:t>
            </a:r>
            <a:r>
              <a:rPr lang="en-US" sz="1600" dirty="0" smtClean="0"/>
              <a:t> SV, </a:t>
            </a:r>
            <a:r>
              <a:rPr lang="en-US" sz="1600" dirty="0" err="1" smtClean="0"/>
              <a:t>Tsyganov</a:t>
            </a:r>
            <a:r>
              <a:rPr lang="en-US" sz="1600" dirty="0" smtClean="0"/>
              <a:t> MM, et al. (2013). </a:t>
            </a:r>
            <a:r>
              <a:rPr lang="en-US" sz="1600" dirty="0" err="1" smtClean="0"/>
              <a:t>Intratumor</a:t>
            </a:r>
            <a:r>
              <a:rPr lang="en-US" sz="1600" dirty="0" smtClean="0"/>
              <a:t> 	heterogeneity: nature and biological significance. </a:t>
            </a:r>
            <a:r>
              <a:rPr lang="en-US" sz="1600" i="1" dirty="0" smtClean="0"/>
              <a:t>Biochemistry (</a:t>
            </a:r>
            <a:r>
              <a:rPr lang="en-US" sz="1600" i="1" dirty="0" err="1" smtClean="0"/>
              <a:t>Mosc</a:t>
            </a:r>
            <a:r>
              <a:rPr lang="en-US" sz="1600" i="1" dirty="0" smtClean="0"/>
              <a:t>)</a:t>
            </a:r>
            <a:r>
              <a:rPr lang="en-US" sz="1600" dirty="0" smtClean="0"/>
              <a:t>; 78:1201–1215. </a:t>
            </a:r>
            <a:r>
              <a:rPr lang="en-US" sz="1600" dirty="0" err="1" smtClean="0"/>
              <a:t>doi</a:t>
            </a:r>
            <a:r>
              <a:rPr lang="en-US" sz="1600" dirty="0" smtClean="0"/>
              <a:t>: 	10.1134/s0006297913110011.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/>
              <a:t>Greaves, M., &amp; </a:t>
            </a:r>
            <a:r>
              <a:rPr lang="en-US" sz="1600" dirty="0" err="1" smtClean="0"/>
              <a:t>Maley</a:t>
            </a:r>
            <a:r>
              <a:rPr lang="en-US" sz="1600" dirty="0" smtClean="0"/>
              <a:t>, C. C. (2012). Clonal evolution in cancer. </a:t>
            </a:r>
            <a:r>
              <a:rPr lang="en-US" sz="1600" i="1" dirty="0" smtClean="0"/>
              <a:t>Nature</a:t>
            </a:r>
            <a:r>
              <a:rPr lang="en-US" sz="1600" dirty="0" smtClean="0"/>
              <a:t>, </a:t>
            </a:r>
            <a:r>
              <a:rPr lang="en-US" sz="1600" i="1" dirty="0" smtClean="0"/>
              <a:t>481</a:t>
            </a:r>
            <a:r>
              <a:rPr lang="en-US" sz="1600" dirty="0" smtClean="0"/>
              <a:t>(7381), 306–313. </a:t>
            </a:r>
            <a:r>
              <a:rPr lang="en-US" sz="1600" dirty="0" smtClean="0">
                <a:hlinkClick r:id="rId4"/>
              </a:rPr>
              <a:t>https://doi-</a:t>
            </a:r>
            <a:r>
              <a:rPr lang="en-US" sz="1600" dirty="0" smtClean="0"/>
              <a:t>	org.proxy.library.nyu.edu/10.1038/nature10762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 err="1" smtClean="0"/>
              <a:t>Hodis</a:t>
            </a:r>
            <a:r>
              <a:rPr lang="en-US" sz="1600" dirty="0" smtClean="0"/>
              <a:t>, E., Watson, I.R., </a:t>
            </a:r>
            <a:r>
              <a:rPr lang="en-US" sz="1600" dirty="0" err="1" smtClean="0"/>
              <a:t>Kryukov</a:t>
            </a:r>
            <a:r>
              <a:rPr lang="en-US" sz="1600" dirty="0" smtClean="0"/>
              <a:t>., G.V., et al. (July 2012) A Landscape of Driver Mutations in 	Melanoma. </a:t>
            </a:r>
            <a:r>
              <a:rPr lang="en-US" sz="1600" i="1" dirty="0" smtClean="0"/>
              <a:t>Cell, </a:t>
            </a:r>
            <a:r>
              <a:rPr lang="en-US" sz="1600" dirty="0" smtClean="0"/>
              <a:t>Vol. 150, Issue 2, 	251-263, ISSN 0092-8674, </a:t>
            </a:r>
            <a:r>
              <a:rPr lang="en-US" sz="1600" dirty="0" err="1" smtClean="0"/>
              <a:t>doi</a:t>
            </a:r>
            <a:r>
              <a:rPr lang="en-US" sz="1600" dirty="0" smtClean="0"/>
              <a:t>: 10.1016/j.cell.2012.06.024. Retrieved from 	</a:t>
            </a:r>
            <a:r>
              <a:rPr lang="en-US" sz="1600" u="sng" dirty="0" smtClean="0">
                <a:hlinkClick r:id="rId5"/>
              </a:rPr>
              <a:t>https://www.sciencedirect.com/science/article/pii/S0092867412007787</a:t>
            </a:r>
            <a:endParaRPr lang="en-US" sz="16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/>
              <a:t>Jiang, X. &amp; Tomlinson, I.P.M. (July 25, 2018). Cancer evolution in a changing 	microenvironment. </a:t>
            </a:r>
            <a:r>
              <a:rPr lang="en-US" sz="1600" i="1" dirty="0" err="1" smtClean="0"/>
              <a:t>bioRxiv</a:t>
            </a:r>
            <a:r>
              <a:rPr lang="en-US" sz="1600" dirty="0" smtClean="0"/>
              <a:t> 377226; </a:t>
            </a:r>
            <a:r>
              <a:rPr lang="en-US" sz="1600" dirty="0" err="1" smtClean="0"/>
              <a:t>doi</a:t>
            </a:r>
            <a:r>
              <a:rPr lang="en-US" sz="1600" dirty="0" smtClean="0"/>
              <a:t>: 	https://doi.org/10.1101/377226 Now published in </a:t>
            </a:r>
            <a:r>
              <a:rPr lang="en-US" sz="1600" i="1" dirty="0" smtClean="0"/>
              <a:t>Open Biology</a:t>
            </a:r>
            <a:r>
              <a:rPr lang="en-US" sz="1600" dirty="0" smtClean="0"/>
              <a:t>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6"/>
              </a:rPr>
              <a:t>10.1098/rsob.190297</a:t>
            </a:r>
            <a:endParaRPr lang="en-US" sz="16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 err="1" smtClean="0"/>
              <a:t>Nowell</a:t>
            </a:r>
            <a:r>
              <a:rPr lang="en-US" sz="1600" dirty="0" smtClean="0"/>
              <a:t>, P. C. (1976) The clonal evolution of tumor cell populations. </a:t>
            </a:r>
            <a:r>
              <a:rPr lang="en-US" sz="1600" i="1" dirty="0" smtClean="0"/>
              <a:t>Science</a:t>
            </a:r>
            <a:r>
              <a:rPr lang="en-US" sz="1600" dirty="0" smtClean="0"/>
              <a:t> </a:t>
            </a:r>
            <a:r>
              <a:rPr lang="en-US" sz="1600" b="1" dirty="0" smtClean="0"/>
              <a:t>194</a:t>
            </a:r>
            <a:r>
              <a:rPr lang="en-US" sz="1600" dirty="0" smtClean="0"/>
              <a:t>, 23–28. </a:t>
            </a:r>
            <a:r>
              <a:rPr lang="en-US" sz="1600" i="1" dirty="0" smtClean="0"/>
              <a:t>The 	foundation paper that established 	the evolutionary theory of cancer.</a:t>
            </a:r>
          </a:p>
          <a:p>
            <a:pPr>
              <a:spcAft>
                <a:spcPts val="600"/>
              </a:spcAft>
            </a:pPr>
            <a:r>
              <a:rPr lang="en-US" sz="1600" dirty="0" err="1" smtClean="0"/>
              <a:t>Ramazzotti</a:t>
            </a:r>
            <a:r>
              <a:rPr lang="en-US" sz="1600" dirty="0" smtClean="0"/>
              <a:t>, D., </a:t>
            </a:r>
            <a:r>
              <a:rPr lang="en-US" sz="1600" dirty="0" err="1" smtClean="0"/>
              <a:t>Caravagna</a:t>
            </a:r>
            <a:r>
              <a:rPr lang="en-US" sz="1600" dirty="0" smtClean="0"/>
              <a:t>, G., </a:t>
            </a:r>
            <a:r>
              <a:rPr lang="en-US" sz="1600" dirty="0" err="1" smtClean="0"/>
              <a:t>Loohuis</a:t>
            </a:r>
            <a:r>
              <a:rPr lang="en-US" sz="1600" dirty="0" smtClean="0"/>
              <a:t>, L.O., </a:t>
            </a:r>
            <a:r>
              <a:rPr lang="en-US" sz="1600" dirty="0" err="1" smtClean="0"/>
              <a:t>Graudenzi</a:t>
            </a:r>
            <a:r>
              <a:rPr lang="en-US" sz="1600" dirty="0" smtClean="0"/>
              <a:t>, A., </a:t>
            </a:r>
            <a:r>
              <a:rPr lang="en-US" sz="1600" dirty="0" err="1" smtClean="0"/>
              <a:t>Korsunsky</a:t>
            </a:r>
            <a:r>
              <a:rPr lang="en-US" sz="1600" dirty="0" smtClean="0"/>
              <a:t>, I., </a:t>
            </a:r>
            <a:r>
              <a:rPr lang="en-US" sz="1600" dirty="0" err="1" smtClean="0"/>
              <a:t>Mauri</a:t>
            </a:r>
            <a:r>
              <a:rPr lang="en-US" sz="1600" dirty="0" smtClean="0"/>
              <a:t>, G., </a:t>
            </a:r>
            <a:r>
              <a:rPr lang="en-US" sz="1600" dirty="0" err="1" smtClean="0"/>
              <a:t>Antoniotti</a:t>
            </a:r>
            <a:r>
              <a:rPr lang="en-US" sz="1600" dirty="0" smtClean="0"/>
              <a:t>, M., </a:t>
            </a:r>
            <a:r>
              <a:rPr lang="en-US" sz="1600" dirty="0" err="1" smtClean="0"/>
              <a:t>Mishra</a:t>
            </a:r>
            <a:r>
              <a:rPr lang="en-US" sz="1600" dirty="0" smtClean="0"/>
              <a:t>, B. (Sept 2015) 	CAPRI: efficient inference of cancer progression models from cross-	sectional data, </a:t>
            </a:r>
            <a:r>
              <a:rPr lang="en-US" sz="1600" i="1" dirty="0" smtClean="0"/>
              <a:t>Bioinformatics</a:t>
            </a:r>
            <a:r>
              <a:rPr lang="en-US" sz="1600" dirty="0" smtClean="0"/>
              <a:t>, 	Volume 31, Issue 18, 15, Pages 3016–3026, </a:t>
            </a:r>
            <a:r>
              <a:rPr lang="en-US" sz="1600" dirty="0" smtClean="0">
                <a:hlinkClick r:id="rId7"/>
              </a:rPr>
              <a:t>https://doi.org/10.1093/bioinformatics/btv296</a:t>
            </a:r>
            <a:endParaRPr lang="en-US" sz="16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 err="1" smtClean="0"/>
              <a:t>Shain</a:t>
            </a:r>
            <a:r>
              <a:rPr lang="en-US" sz="1600" dirty="0" smtClean="0"/>
              <a:t>, A.H., </a:t>
            </a:r>
            <a:r>
              <a:rPr lang="en-US" sz="1600" dirty="0" err="1" smtClean="0"/>
              <a:t>Yeh</a:t>
            </a:r>
            <a:r>
              <a:rPr lang="en-US" sz="1600" dirty="0" smtClean="0"/>
              <a:t>, I., </a:t>
            </a:r>
            <a:r>
              <a:rPr lang="en-US" sz="1600" dirty="0" err="1" smtClean="0"/>
              <a:t>Kovalyshyn</a:t>
            </a:r>
            <a:r>
              <a:rPr lang="en-US" sz="1600" dirty="0" smtClean="0"/>
              <a:t>, I., </a:t>
            </a:r>
            <a:r>
              <a:rPr lang="en-US" sz="1600" dirty="0" err="1" smtClean="0"/>
              <a:t>Sriharan</a:t>
            </a:r>
            <a:r>
              <a:rPr lang="en-US" sz="1600" dirty="0" smtClean="0"/>
              <a:t>, A., </a:t>
            </a:r>
            <a:r>
              <a:rPr lang="en-US" sz="1600" dirty="0" err="1" smtClean="0"/>
              <a:t>Talevich</a:t>
            </a:r>
            <a:r>
              <a:rPr lang="en-US" sz="1600" dirty="0" smtClean="0"/>
              <a:t>, E., Gagnon, A. et al. (2015) The genetic evolution of melanoma from 	precursor lesions. </a:t>
            </a:r>
            <a:r>
              <a:rPr lang="en-US" sz="1600" i="1" dirty="0" smtClean="0"/>
              <a:t>N </a:t>
            </a:r>
            <a:r>
              <a:rPr lang="en-US" sz="1600" i="1" dirty="0" err="1" smtClean="0"/>
              <a:t>Engl</a:t>
            </a:r>
            <a:r>
              <a:rPr lang="en-US" sz="1600" i="1" dirty="0" smtClean="0"/>
              <a:t> J Med.</a:t>
            </a:r>
            <a:r>
              <a:rPr lang="en-US" sz="1600" dirty="0" smtClean="0"/>
              <a:t> 2015; 373: 1926-1936. DOI: </a:t>
            </a:r>
            <a:r>
              <a:rPr lang="en-US" sz="1600" u="sng" dirty="0" smtClean="0">
                <a:hlinkClick r:id="rId8"/>
              </a:rPr>
              <a:t>10.1056/NEJMoa1502583 </a:t>
            </a:r>
            <a:endParaRPr lang="en-US" sz="1600" u="sng" dirty="0" smtClean="0"/>
          </a:p>
          <a:p>
            <a:pPr>
              <a:spcAft>
                <a:spcPts val="600"/>
              </a:spcAft>
            </a:pPr>
            <a:r>
              <a:rPr lang="en-US" sz="1600" dirty="0" smtClean="0"/>
              <a:t>Wang, X., Yu, X., Krauthammer, M., Hugo, W., </a:t>
            </a:r>
            <a:r>
              <a:rPr lang="en-US" sz="1600" dirty="0" err="1" smtClean="0"/>
              <a:t>Duan</a:t>
            </a:r>
            <a:r>
              <a:rPr lang="en-US" sz="1600" dirty="0" smtClean="0"/>
              <a:t>, C., </a:t>
            </a:r>
            <a:r>
              <a:rPr lang="en-US" sz="1600" dirty="0" err="1" smtClean="0"/>
              <a:t>Kanetsky</a:t>
            </a:r>
            <a:r>
              <a:rPr lang="en-US" sz="1600" dirty="0" smtClean="0"/>
              <a:t>, P.A., .. Et al. (Sept 1 2020). The Association of </a:t>
            </a:r>
            <a:r>
              <a:rPr lang="en-US" sz="1600" i="1" dirty="0" smtClean="0"/>
              <a:t>MUC16</a:t>
            </a:r>
            <a:r>
              <a:rPr lang="en-US" sz="1600" dirty="0" smtClean="0"/>
              <a:t> 	Mutation with Tumor Mutation Burden and Its Prognostic Implications in </a:t>
            </a:r>
            <a:r>
              <a:rPr lang="en-US" sz="1600" dirty="0" err="1" smtClean="0"/>
              <a:t>Cutaneous</a:t>
            </a:r>
            <a:r>
              <a:rPr lang="en-US" sz="1600" dirty="0" smtClean="0"/>
              <a:t> Melanoma Cancer 	</a:t>
            </a:r>
            <a:r>
              <a:rPr lang="en-US" sz="1600" dirty="0" err="1" smtClean="0"/>
              <a:t>Epidemiol</a:t>
            </a:r>
            <a:r>
              <a:rPr lang="en-US" sz="1600" dirty="0" smtClean="0"/>
              <a:t> Biomarkers </a:t>
            </a:r>
            <a:r>
              <a:rPr lang="en-US" sz="1600" dirty="0" err="1" smtClean="0"/>
              <a:t>Prev</a:t>
            </a:r>
            <a:r>
              <a:rPr lang="en-US" sz="1600" dirty="0" smtClean="0"/>
              <a:t> (29) (9) 1792-1799; DOI: 10.1158/1055-9965.EPI-20-0307 </a:t>
            </a:r>
          </a:p>
          <a:p>
            <a:pPr>
              <a:spcAft>
                <a:spcPts val="600"/>
              </a:spcAft>
            </a:pPr>
            <a:r>
              <a:rPr lang="en-US" sz="1600" dirty="0" smtClean="0"/>
              <a:t>Wang Q, Yang Y, Yang M, Li X, Chen K. (June 2020) High mutation load, immune-activated 	microenvironment, favorable 	outcome, and better immunotherapeutic efficacy in melanoma patients harboring </a:t>
            </a:r>
            <a:r>
              <a:rPr lang="en-US" sz="1600" i="1" dirty="0" smtClean="0"/>
              <a:t>MUC16</a:t>
            </a:r>
            <a:r>
              <a:rPr lang="en-US" sz="1600" dirty="0" smtClean="0"/>
              <a:t>/CA125 mutations. Aging 	(Albany NY). 2020 Jun 3;12(11):10827-10843. </a:t>
            </a:r>
            <a:r>
              <a:rPr lang="en-US" sz="1600" dirty="0" err="1" smtClean="0"/>
              <a:t>doi</a:t>
            </a:r>
            <a:r>
              <a:rPr lang="en-US" sz="1600" dirty="0" smtClean="0"/>
              <a:t>: 10.18632/aging.103296. </a:t>
            </a:r>
            <a:r>
              <a:rPr lang="en-US" sz="1600" dirty="0" err="1" smtClean="0"/>
              <a:t>Epub</a:t>
            </a:r>
            <a:r>
              <a:rPr lang="en-US" sz="1600" dirty="0" smtClean="0"/>
              <a:t> 2020 Jun 3. PMID: 32491995; 	PMCID: PMC7346065.</a:t>
            </a:r>
          </a:p>
          <a:p>
            <a:pPr>
              <a:spcBef>
                <a:spcPts val="0"/>
              </a:spcBef>
              <a:spcAft>
                <a:spcPts val="1200"/>
              </a:spcAft>
              <a:buNone/>
            </a:pPr>
            <a:endParaRPr lang="en-US" sz="1600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16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810000" y="2514600"/>
            <a:ext cx="4724400" cy="3657600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/>
              <a:t>Cancer development and progression closely follows a traditional clonal Darwinian evolution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/>
              <a:t>Most Cancers progress through the accumulation of alterations that affect gene functions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/>
              <a:t>This is typically driven by step-wise somatic mutations with sequential sub-clonal selections </a:t>
            </a:r>
            <a:r>
              <a:rPr lang="en-US" sz="1100" dirty="0" smtClean="0"/>
              <a:t>(</a:t>
            </a:r>
            <a:r>
              <a:rPr lang="en-US" sz="1100" dirty="0" err="1" smtClean="0"/>
              <a:t>Nowell</a:t>
            </a:r>
            <a:r>
              <a:rPr lang="en-US" sz="1100" dirty="0" smtClean="0"/>
              <a:t>, 1976) </a:t>
            </a:r>
            <a:endParaRPr lang="en-US" sz="1600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/>
              <a:t>Driver mutations give cells the selective advantages that lead to further tumor progression 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/>
          <a:srcRect l="64772" t="62237" r="22687" b="7921"/>
          <a:stretch>
            <a:fillRect/>
          </a:stretch>
        </p:blipFill>
        <p:spPr bwMode="auto">
          <a:xfrm>
            <a:off x="152400" y="2590800"/>
            <a:ext cx="3962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0" y="1600200"/>
            <a:ext cx="7391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Goal:  </a:t>
            </a:r>
            <a:r>
              <a:rPr lang="en-US" sz="2000" dirty="0" smtClean="0"/>
              <a:t>To identify specific mutations or mutational patterns that drive cancer progression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5791200"/>
            <a:ext cx="3581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Image: Greaves &amp; </a:t>
            </a:r>
            <a:r>
              <a:rPr lang="en-US" sz="1000" dirty="0" err="1" smtClean="0"/>
              <a:t>Maley</a:t>
            </a:r>
            <a:r>
              <a:rPr lang="en-US" sz="1000" dirty="0" smtClean="0"/>
              <a:t>, 2012. Clonal evolution in cancer. </a:t>
            </a:r>
            <a:r>
              <a:rPr lang="en-US" sz="1000" i="1" dirty="0" smtClean="0"/>
              <a:t>Nature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/>
          <a:lstStyle/>
          <a:p>
            <a:r>
              <a:rPr lang="en-US" dirty="0" smtClean="0"/>
              <a:t>Cancer Evolution: Alterations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981200"/>
            <a:ext cx="8153400" cy="449275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b="1" dirty="0" smtClean="0">
                <a:solidFill>
                  <a:schemeClr val="tx2"/>
                </a:solidFill>
              </a:rPr>
              <a:t>Passenger Mutations: </a:t>
            </a:r>
            <a:r>
              <a:rPr lang="en-US" sz="2000" dirty="0" smtClean="0"/>
              <a:t>Neutral mutations, little to no effect</a:t>
            </a:r>
            <a:endParaRPr lang="en-US" sz="2000" b="1" dirty="0" smtClean="0"/>
          </a:p>
          <a:p>
            <a:pPr>
              <a:spcBef>
                <a:spcPts val="1200"/>
              </a:spcBef>
              <a:buNone/>
            </a:pPr>
            <a:r>
              <a:rPr lang="en-US" sz="2000" b="1" dirty="0" smtClean="0">
                <a:solidFill>
                  <a:schemeClr val="tx2"/>
                </a:solidFill>
              </a:rPr>
              <a:t>Driver Mutations</a:t>
            </a:r>
            <a:r>
              <a:rPr lang="en-US" sz="2000" b="1" dirty="0" smtClean="0"/>
              <a:t>: </a:t>
            </a:r>
            <a:r>
              <a:rPr lang="en-US" sz="2000" dirty="0" smtClean="0"/>
              <a:t>Leads to tumor cell proliferation and disease progression</a:t>
            </a:r>
            <a:r>
              <a:rPr lang="en-US" sz="2000" u="sng" dirty="0" smtClean="0">
                <a:solidFill>
                  <a:schemeClr val="tx2"/>
                </a:solidFill>
              </a:rPr>
              <a:t>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Activation/deactivation of proteins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Deregulation of cellular processes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Leading to intra-tumor heterogeneity </a:t>
            </a:r>
          </a:p>
          <a:p>
            <a:pPr lvl="2">
              <a:spcBef>
                <a:spcPts val="600"/>
              </a:spcBef>
              <a:spcAft>
                <a:spcPts val="400"/>
              </a:spcAft>
              <a:buNone/>
            </a:pPr>
            <a:endParaRPr lang="en-US" sz="17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 Intra-Tumor Heterogeneity 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64393" t="55481" r="21966" b="22671"/>
          <a:stretch>
            <a:fillRect/>
          </a:stretch>
        </p:blipFill>
        <p:spPr bwMode="auto">
          <a:xfrm>
            <a:off x="4114800" y="2971800"/>
            <a:ext cx="4343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1000" y="2438400"/>
            <a:ext cx="3733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time passes clones and sub-clones within a tumor continue to grow and mutate causing a variation of different cells within a tumor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Intra-tumor heterogeneity is seen in </a:t>
            </a:r>
            <a:r>
              <a:rPr lang="en-US" dirty="0" smtClean="0"/>
              <a:t>-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Cellular morphology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Genetic variation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Gene expression</a:t>
            </a:r>
          </a:p>
          <a:p>
            <a:pPr marL="0" lvl="1"/>
            <a:endParaRPr lang="en-US" dirty="0" smtClean="0"/>
          </a:p>
          <a:p>
            <a:pPr marL="0" lvl="1"/>
            <a:r>
              <a:rPr lang="en-US" dirty="0" smtClean="0"/>
              <a:t>Knowing the heterogeneity of a tumor can serve as a clinically valid molecular marker </a:t>
            </a:r>
            <a:r>
              <a:rPr lang="en-US" sz="1050" dirty="0" smtClean="0"/>
              <a:t>(Gerashchenko, et al., 2013)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600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/>
              <a:t>Intra-tumor heterogeneity plays an important role in how cancer develops and evolves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1143000"/>
          </a:xfrm>
        </p:spPr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800" dirty="0" smtClean="0"/>
              <a:t>Why it’s important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Knowing the evolution and progression of cancer is critical in drug development and treatment decisions: </a:t>
            </a:r>
          </a:p>
          <a:p>
            <a:pPr>
              <a:buNone/>
            </a:pPr>
            <a:endParaRPr lang="en-US" dirty="0" smtClean="0"/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000" dirty="0" smtClean="0"/>
              <a:t>Patients at different stages and with different mutational evolutions will respond differently to various treatments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000" dirty="0" smtClean="0"/>
              <a:t>Treatments that target dominant tumor clones will cause a shift in selective pressures, allowing certain minor sub-clones to multiply which can result in disease relapse.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 Progression Models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6002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Predicting the path of cancer progression can be critical in diagnostic, prognostic, and treatment options. </a:t>
            </a:r>
          </a:p>
          <a:p>
            <a:endParaRPr lang="en-US" dirty="0" smtClean="0"/>
          </a:p>
          <a:p>
            <a:r>
              <a:rPr lang="en-US" dirty="0" smtClean="0"/>
              <a:t>There are many progression models available that use a variety of methods; including –  Conjunctive Bayesian networks, DAGS, Phylogenetic tree models, etc. 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Goals: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Identifying driver alterations and inferring progression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Determine the mutational landscape of the tumor genome</a:t>
            </a: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Determine differences at various phases of disease, i.e. recurrence/ metastasis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dirty="0" smtClean="0"/>
              <a:t>Evaluate impact of therapies/ treatments </a:t>
            </a:r>
            <a:endParaRPr lang="en-US" sz="2000" dirty="0" smtClean="0"/>
          </a:p>
          <a:p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tx2"/>
                </a:solidFill>
              </a:rPr>
              <a:t>Examples – 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500" b="1" dirty="0" smtClean="0"/>
              <a:t>CAPRI  </a:t>
            </a:r>
            <a:r>
              <a:rPr lang="en-US" sz="1500" dirty="0" smtClean="0"/>
              <a:t>(Cancer Progression Inference) – DAG producing model – Ensemble data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500" b="1" dirty="0" smtClean="0"/>
              <a:t>CAPRESE </a:t>
            </a:r>
            <a:r>
              <a:rPr lang="en-US" sz="1500" dirty="0" smtClean="0"/>
              <a:t>(Cancer Progression Extraction w/ Single Edges) – Bulk data - Tree producing model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500" b="1" dirty="0" smtClean="0"/>
              <a:t>TRAIT </a:t>
            </a:r>
            <a:r>
              <a:rPr lang="en-US" sz="1500" dirty="0" smtClean="0"/>
              <a:t>(Temporal Order of Individual Tumors) – Bulk data - Tree producing model </a:t>
            </a:r>
            <a:endParaRPr lang="en-US" sz="1500" b="1" dirty="0" smtClean="0"/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sz="1500" b="1" dirty="0" smtClean="0"/>
              <a:t>LACE </a:t>
            </a:r>
            <a:r>
              <a:rPr lang="en-US" sz="1500" dirty="0" smtClean="0"/>
              <a:t>(Longitudinal Analysis of Cancer Evolution) – Single cell - tree producing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/>
          <a:lstStyle/>
          <a:p>
            <a:r>
              <a:rPr lang="en-US" dirty="0" smtClean="0"/>
              <a:t>Cancer Evolution:</a:t>
            </a:r>
            <a:r>
              <a:rPr lang="en-US" sz="3200" b="1" u="sng" dirty="0" smtClean="0"/>
              <a:t> </a:t>
            </a:r>
            <a:r>
              <a:rPr lang="en-US" sz="2400" b="1" u="sng" dirty="0" smtClean="0"/>
              <a:t>CAPRI  </a:t>
            </a:r>
            <a:r>
              <a:rPr lang="en-US" sz="2400" u="sng" dirty="0" smtClean="0"/>
              <a:t>(Cancer Progression Inference)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6764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1600" b="1" dirty="0" smtClean="0"/>
              <a:t>Based on Suppes’ Theory of causality </a:t>
            </a:r>
            <a:r>
              <a:rPr lang="en-US" sz="1600" dirty="0" smtClean="0"/>
              <a:t>– uses selective advantage relationship between genetic events to reconstruct a set of prima facie ‘causal’ relationships</a:t>
            </a:r>
            <a:endParaRPr lang="en-US" sz="16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667000"/>
            <a:ext cx="3733800" cy="3149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2"/>
                </a:solidFill>
              </a:rPr>
              <a:t>The CAPRI algorithm</a:t>
            </a:r>
            <a:r>
              <a:rPr lang="en-US" sz="1600" dirty="0" smtClean="0">
                <a:solidFill>
                  <a:schemeClr val="tx2"/>
                </a:solidFill>
              </a:rPr>
              <a:t>:</a:t>
            </a:r>
          </a:p>
          <a:p>
            <a:pPr lvl="1"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b="1" dirty="0" smtClean="0"/>
              <a:t> Step 1</a:t>
            </a:r>
            <a:r>
              <a:rPr lang="en-US" sz="1600" dirty="0" smtClean="0"/>
              <a:t>: Data </a:t>
            </a:r>
            <a:r>
              <a:rPr lang="en-US" sz="1600" dirty="0" smtClean="0"/>
              <a:t>input </a:t>
            </a:r>
            <a:r>
              <a:rPr lang="en-US" sz="1400" dirty="0" smtClean="0"/>
              <a:t>(MAF or </a:t>
            </a:r>
            <a:r>
              <a:rPr lang="en-US" sz="1400" dirty="0" err="1" smtClean="0"/>
              <a:t>Gistic</a:t>
            </a:r>
            <a:r>
              <a:rPr lang="en-US" sz="1400" dirty="0" smtClean="0"/>
              <a:t> file)</a:t>
            </a:r>
            <a:endParaRPr lang="en-US" sz="1600" dirty="0" smtClean="0"/>
          </a:p>
          <a:p>
            <a:pPr lvl="1"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b="1" dirty="0" smtClean="0"/>
              <a:t> Step 2</a:t>
            </a:r>
            <a:r>
              <a:rPr lang="en-US" sz="1600" dirty="0" smtClean="0"/>
              <a:t>: Preprocessing – produce an m x n Boolean matrix with an optional set of hypotheses</a:t>
            </a:r>
          </a:p>
          <a:p>
            <a:pPr lvl="1"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b="1" dirty="0" smtClean="0"/>
              <a:t> Step 3 &amp; 4</a:t>
            </a:r>
            <a:r>
              <a:rPr lang="en-US" sz="1600" dirty="0" smtClean="0"/>
              <a:t>: DAG node and edge selection</a:t>
            </a:r>
          </a:p>
          <a:p>
            <a:pPr lvl="1"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b="1" dirty="0" smtClean="0"/>
              <a:t> Step 5</a:t>
            </a:r>
            <a:r>
              <a:rPr lang="en-US" sz="1600" dirty="0" smtClean="0"/>
              <a:t>: DAG labeling </a:t>
            </a:r>
          </a:p>
          <a:p>
            <a:pPr lvl="1"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b="1" dirty="0" smtClean="0"/>
              <a:t> Step 6</a:t>
            </a:r>
            <a:r>
              <a:rPr lang="en-US" sz="1600" dirty="0" smtClean="0"/>
              <a:t>: Likelihood fit – to reduce spurious hits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/>
              <a:t> (</a:t>
            </a:r>
            <a:r>
              <a:rPr lang="en-US" sz="1200" dirty="0" err="1" smtClean="0"/>
              <a:t>Ramazzotti</a:t>
            </a:r>
            <a:r>
              <a:rPr lang="en-US" sz="1200" dirty="0" smtClean="0"/>
              <a:t>, et al., 2015)</a:t>
            </a:r>
            <a:endParaRPr lang="en-US" sz="1200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l="76799" t="33846" r="13052" b="48263"/>
          <a:stretch>
            <a:fillRect/>
          </a:stretch>
        </p:blipFill>
        <p:spPr bwMode="auto">
          <a:xfrm>
            <a:off x="4191000" y="2667000"/>
            <a:ext cx="419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Cancer Evolution: </a:t>
            </a:r>
            <a:r>
              <a:rPr lang="en-US" sz="2800" dirty="0" smtClean="0"/>
              <a:t>Melanoma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09600" y="1828800"/>
            <a:ext cx="75438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chemeClr val="tx2"/>
                </a:solidFill>
              </a:rPr>
              <a:t>Why investigate Progression of Melanoma -  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 Melanoma incidences are increasing  - with about 100,350 new cases estimated to be diagnosed in 2020 </a:t>
            </a:r>
            <a:r>
              <a:rPr lang="en-US" sz="1200" dirty="0" smtClean="0"/>
              <a:t>(American Cancer Society) </a:t>
            </a:r>
            <a:endParaRPr lang="en-US" dirty="0" smtClean="0"/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 While there have been many recent discoveries, events that drive tumor progression in melanoma are still largely unknown. 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 Melanoma often has a low sensitivity to chemotherapy with many patients unable to achieve remission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Custom 2">
      <a:dk1>
        <a:srgbClr val="595959"/>
      </a:dk1>
      <a:lt1>
        <a:sysClr val="window" lastClr="FFFFFF"/>
      </a:lt1>
      <a:dk2>
        <a:srgbClr val="002676"/>
      </a:dk2>
      <a:lt2>
        <a:srgbClr val="D2D2D2"/>
      </a:lt2>
      <a:accent1>
        <a:srgbClr val="002060"/>
      </a:accent1>
      <a:accent2>
        <a:srgbClr val="2B71FF"/>
      </a:accent2>
      <a:accent3>
        <a:srgbClr val="73D6FD"/>
      </a:accent3>
      <a:accent4>
        <a:srgbClr val="68007F"/>
      </a:accent4>
      <a:accent5>
        <a:srgbClr val="005BD3"/>
      </a:accent5>
      <a:accent6>
        <a:srgbClr val="00349E"/>
      </a:accent6>
      <a:hlink>
        <a:srgbClr val="4E005F"/>
      </a:hlink>
      <a:folHlink>
        <a:srgbClr val="D519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6787</TotalTime>
  <Words>1720</Words>
  <Application>Microsoft Office PowerPoint</Application>
  <PresentationFormat>On-screen Show (4:3)</PresentationFormat>
  <Paragraphs>176</Paragraphs>
  <Slides>20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Oriel</vt:lpstr>
      <vt:lpstr>Melanoma Cancer Progression Model:  using Capri </vt:lpstr>
      <vt:lpstr>Overview :</vt:lpstr>
      <vt:lpstr>Cancer Evolution:</vt:lpstr>
      <vt:lpstr>Cancer Evolution: Alterations</vt:lpstr>
      <vt:lpstr>Cancer Evolution: Intra-Tumor Heterogeneity </vt:lpstr>
      <vt:lpstr>Cancer Evolution: Why it’s important</vt:lpstr>
      <vt:lpstr>Cancer Evolution: Progression Models</vt:lpstr>
      <vt:lpstr>Cancer Evolution: CAPRI  (Cancer Progression Inference)</vt:lpstr>
      <vt:lpstr>Cancer Evolution: Melanoma </vt:lpstr>
      <vt:lpstr>Cancer Evolution: CAPRI Melanoma Data</vt:lpstr>
      <vt:lpstr>Cancer Evolution: CAPRI Melanoma Data </vt:lpstr>
      <vt:lpstr>Cancer Evolution: CAPRI Melanoma Data</vt:lpstr>
      <vt:lpstr>Cancer Evolution: CAPRI - Oncoprint</vt:lpstr>
      <vt:lpstr>Cancer Evolution: CAPRI - Oncoprint</vt:lpstr>
      <vt:lpstr>Cancer Evolution: CAPRI Model output</vt:lpstr>
      <vt:lpstr>Cancer Evolution: Melanoma Progression additional insights</vt:lpstr>
      <vt:lpstr>Cancer Evolution: CAPRI Model output additional insights </vt:lpstr>
      <vt:lpstr>Cancer Evolution: Final Thoughts &amp; Considerations</vt:lpstr>
      <vt:lpstr>Slide 19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Progression and the importance of biochemical pathways in Melanoma</dc:title>
  <dc:creator>Admin</dc:creator>
  <cp:lastModifiedBy>Admin</cp:lastModifiedBy>
  <cp:revision>527</cp:revision>
  <dcterms:created xsi:type="dcterms:W3CDTF">2020-12-07T20:00:42Z</dcterms:created>
  <dcterms:modified xsi:type="dcterms:W3CDTF">2021-02-05T03:38:34Z</dcterms:modified>
</cp:coreProperties>
</file>